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02" r:id="rId4"/>
    <p:sldId id="270" r:id="rId5"/>
    <p:sldId id="271" r:id="rId6"/>
    <p:sldId id="298" r:id="rId7"/>
    <p:sldId id="293" r:id="rId8"/>
    <p:sldId id="301" r:id="rId9"/>
    <p:sldId id="296" r:id="rId10"/>
    <p:sldId id="282" r:id="rId11"/>
    <p:sldId id="280" r:id="rId12"/>
    <p:sldId id="284" r:id="rId13"/>
    <p:sldId id="275" r:id="rId14"/>
    <p:sldId id="272" r:id="rId15"/>
    <p:sldId id="303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/>
    </p:cSldViewPr>
  </p:slideViewPr>
  <p:outlineViewPr>
    <p:cViewPr>
      <p:scale>
        <a:sx n="33" d="100"/>
        <a:sy n="33" d="100"/>
      </p:scale>
      <p:origin x="0" y="-37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B0117-FE0D-4784-863E-487EDF25F8E3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26E34BC-4BA8-4BA8-B7E2-DE3CE7EB46A0}">
      <dgm:prSet/>
      <dgm:spPr>
        <a:solidFill>
          <a:schemeClr val="accent6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GB" dirty="0"/>
            <a:t>Have your breakfast in the morning.</a:t>
          </a:r>
          <a:endParaRPr lang="en-US" dirty="0"/>
        </a:p>
      </dgm:t>
    </dgm:pt>
    <dgm:pt modelId="{EA639E52-BDCA-4E1E-BC68-9D39F6AAAF51}" type="parTrans" cxnId="{5C0F0BD0-47A8-4420-937D-8FCD27F6D585}">
      <dgm:prSet/>
      <dgm:spPr/>
      <dgm:t>
        <a:bodyPr/>
        <a:lstStyle/>
        <a:p>
          <a:endParaRPr lang="en-US"/>
        </a:p>
      </dgm:t>
    </dgm:pt>
    <dgm:pt modelId="{803B0A54-0515-47C8-B173-39DD03767CAE}" type="sibTrans" cxnId="{5C0F0BD0-47A8-4420-937D-8FCD27F6D585}">
      <dgm:prSet phldrT="1" phldr="0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1</a:t>
          </a:r>
        </a:p>
      </dgm:t>
    </dgm:pt>
    <dgm:pt modelId="{FA55E055-A5A5-4DED-A735-FDCDF4896815}">
      <dgm:prSet/>
      <dgm:spPr>
        <a:solidFill>
          <a:schemeClr val="accent6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GB" dirty="0"/>
            <a:t>Wear a short sleeve shirt or vest top under your shirt.</a:t>
          </a:r>
          <a:endParaRPr lang="en-US" dirty="0"/>
        </a:p>
      </dgm:t>
    </dgm:pt>
    <dgm:pt modelId="{369C5919-7D9A-4B7E-B00D-47BFC808F639}" type="parTrans" cxnId="{D98D034B-A953-4EBC-9785-60F6B808BAC5}">
      <dgm:prSet/>
      <dgm:spPr/>
      <dgm:t>
        <a:bodyPr/>
        <a:lstStyle/>
        <a:p>
          <a:endParaRPr lang="en-US"/>
        </a:p>
      </dgm:t>
    </dgm:pt>
    <dgm:pt modelId="{5EC49360-A81C-4DF6-9620-8BC9CBBE1E6E}" type="sibTrans" cxnId="{D98D034B-A953-4EBC-9785-60F6B808BAC5}">
      <dgm:prSet phldrT="2" phldr="0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5E5FAC3D-B383-4EB0-8948-A5FCBEAE5A5C}">
      <dgm:prSet/>
      <dgm:spPr>
        <a:solidFill>
          <a:schemeClr val="accent6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GB" dirty="0"/>
            <a:t>The nurse will ask you some simple health questions</a:t>
          </a:r>
          <a:r>
            <a:rPr lang="en-GB" dirty="0" smtClean="0"/>
            <a:t>.                        You can ask questions too!</a:t>
          </a:r>
          <a:endParaRPr lang="en-US" dirty="0"/>
        </a:p>
      </dgm:t>
    </dgm:pt>
    <dgm:pt modelId="{EF7A91B0-465F-4E6D-A495-9CD31055FD60}" type="parTrans" cxnId="{0A409EB6-9EAE-45F8-AFD4-76D3D5D59A4A}">
      <dgm:prSet/>
      <dgm:spPr/>
      <dgm:t>
        <a:bodyPr/>
        <a:lstStyle/>
        <a:p>
          <a:endParaRPr lang="en-US"/>
        </a:p>
      </dgm:t>
    </dgm:pt>
    <dgm:pt modelId="{6C5B2B9D-152E-43D9-A8DB-A6C9578BAE7D}" type="sibTrans" cxnId="{0A409EB6-9EAE-45F8-AFD4-76D3D5D59A4A}">
      <dgm:prSet phldrT="3" phldr="0"/>
      <dgm:spPr>
        <a:solidFill>
          <a:srgbClr val="0070C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75161577-A0D2-4289-8195-893813E89CE4}">
      <dgm:prSet/>
      <dgm:spPr>
        <a:solidFill>
          <a:schemeClr val="accent6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GB" dirty="0" smtClean="0"/>
            <a:t>You will wait a few minutes after the injection before going back to class with your friends or in a small group.</a:t>
          </a:r>
          <a:endParaRPr lang="en-US" dirty="0"/>
        </a:p>
      </dgm:t>
    </dgm:pt>
    <dgm:pt modelId="{A969B15D-BFFA-445F-BF49-FA0224046253}" type="parTrans" cxnId="{E6237EE6-938C-4361-BADD-E65E282AFD63}">
      <dgm:prSet/>
      <dgm:spPr/>
      <dgm:t>
        <a:bodyPr/>
        <a:lstStyle/>
        <a:p>
          <a:endParaRPr lang="en-US"/>
        </a:p>
      </dgm:t>
    </dgm:pt>
    <dgm:pt modelId="{767F99CC-0F57-427A-9DCD-57B24A9416AB}" type="sibTrans" cxnId="{E6237EE6-938C-4361-BADD-E65E282AFD63}">
      <dgm:prSet phldrT="4" phldr="0"/>
      <dgm:spPr>
        <a:solidFill>
          <a:srgbClr val="0070C0"/>
        </a:solidFill>
      </dgm:spPr>
      <dgm:t>
        <a:bodyPr/>
        <a:lstStyle/>
        <a:p>
          <a:r>
            <a:rPr lang="en-US" dirty="0"/>
            <a:t>4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3613A40-701B-44A0-9C5C-E1838390012B}">
      <dgm:prSet/>
      <dgm:spPr>
        <a:solidFill>
          <a:schemeClr val="accent6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GB" dirty="0" smtClean="0"/>
            <a:t>If you are very nervous or have any special needs or concerns please let your teacher know or speak to the nurse on the morning of the session</a:t>
          </a:r>
          <a:endParaRPr lang="en-US" dirty="0"/>
        </a:p>
      </dgm:t>
    </dgm:pt>
    <dgm:pt modelId="{E8417A5C-D607-40E2-BF2C-685801B1349D}" type="parTrans" cxnId="{E4B875C0-6D2F-448D-9801-0C78972672BE}">
      <dgm:prSet/>
      <dgm:spPr/>
      <dgm:t>
        <a:bodyPr/>
        <a:lstStyle/>
        <a:p>
          <a:endParaRPr lang="en-US"/>
        </a:p>
      </dgm:t>
    </dgm:pt>
    <dgm:pt modelId="{63E4791D-20E3-47AC-A377-1D33E9F693D5}" type="sibTrans" cxnId="{E4B875C0-6D2F-448D-9801-0C78972672BE}">
      <dgm:prSet phldrT="5" phldr="0"/>
      <dgm:spPr>
        <a:solidFill>
          <a:srgbClr val="0070C0"/>
        </a:solidFill>
      </dgm:spPr>
      <dgm:t>
        <a:bodyPr/>
        <a:lstStyle/>
        <a:p>
          <a:r>
            <a:rPr lang="en-US" dirty="0"/>
            <a:t>5</a:t>
          </a:r>
        </a:p>
      </dgm:t>
    </dgm:pt>
    <dgm:pt modelId="{FB47C610-4CF2-4B23-BEFA-47C6001C605C}" type="pres">
      <dgm:prSet presAssocID="{790B0117-FE0D-4784-863E-487EDF25F8E3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B327C4-C9E5-44CA-9BE7-767457515A01}" type="pres">
      <dgm:prSet presAssocID="{726E34BC-4BA8-4BA8-B7E2-DE3CE7EB46A0}" presName="compositeNode" presStyleCnt="0">
        <dgm:presLayoutVars>
          <dgm:bulletEnabled val="1"/>
        </dgm:presLayoutVars>
      </dgm:prSet>
      <dgm:spPr/>
    </dgm:pt>
    <dgm:pt modelId="{B80DB674-217E-4BB8-95BC-9A73D9B2EC50}" type="pres">
      <dgm:prSet presAssocID="{726E34BC-4BA8-4BA8-B7E2-DE3CE7EB46A0}" presName="bgRect" presStyleLbl="bgAccFollowNode1" presStyleIdx="0" presStyleCnt="5"/>
      <dgm:spPr/>
      <dgm:t>
        <a:bodyPr/>
        <a:lstStyle/>
        <a:p>
          <a:endParaRPr lang="en-GB"/>
        </a:p>
      </dgm:t>
    </dgm:pt>
    <dgm:pt modelId="{B3D26E7E-4343-4AAC-9CB7-AB4DA7C907F4}" type="pres">
      <dgm:prSet presAssocID="{803B0A54-0515-47C8-B173-39DD03767CAE}" presName="sibTransNodeCircle" presStyleLbl="alignNode1" presStyleIdx="0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51ED133A-E823-4F37-9F9B-8C06D804C4A6}" type="pres">
      <dgm:prSet presAssocID="{726E34BC-4BA8-4BA8-B7E2-DE3CE7EB46A0}" presName="bottomLine" presStyleLbl="alignNode1" presStyleIdx="1" presStyleCnt="10">
        <dgm:presLayoutVars/>
      </dgm:prSet>
      <dgm:spPr/>
    </dgm:pt>
    <dgm:pt modelId="{C61C1CCE-A636-4F1C-906D-78D4A233E272}" type="pres">
      <dgm:prSet presAssocID="{726E34BC-4BA8-4BA8-B7E2-DE3CE7EB46A0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74E4A6-67E4-4139-A159-54D17AAFFF28}" type="pres">
      <dgm:prSet presAssocID="{803B0A54-0515-47C8-B173-39DD03767CAE}" presName="sibTrans" presStyleCnt="0"/>
      <dgm:spPr/>
    </dgm:pt>
    <dgm:pt modelId="{3F8279AB-AEFE-4B85-B657-41CBDD175557}" type="pres">
      <dgm:prSet presAssocID="{FA55E055-A5A5-4DED-A735-FDCDF4896815}" presName="compositeNode" presStyleCnt="0">
        <dgm:presLayoutVars>
          <dgm:bulletEnabled val="1"/>
        </dgm:presLayoutVars>
      </dgm:prSet>
      <dgm:spPr/>
    </dgm:pt>
    <dgm:pt modelId="{F644911F-26FC-410E-98C9-22BBC0FA9523}" type="pres">
      <dgm:prSet presAssocID="{FA55E055-A5A5-4DED-A735-FDCDF4896815}" presName="bgRect" presStyleLbl="bgAccFollowNode1" presStyleIdx="1" presStyleCnt="5"/>
      <dgm:spPr/>
      <dgm:t>
        <a:bodyPr/>
        <a:lstStyle/>
        <a:p>
          <a:endParaRPr lang="en-GB"/>
        </a:p>
      </dgm:t>
    </dgm:pt>
    <dgm:pt modelId="{2E8D852D-5F83-4BDD-85FD-63FD91F93820}" type="pres">
      <dgm:prSet presAssocID="{5EC49360-A81C-4DF6-9620-8BC9CBBE1E6E}" presName="sibTransNodeCircle" presStyleLbl="alignNode1" presStyleIdx="2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1C431F72-484C-428C-B614-A3CA07A68EBE}" type="pres">
      <dgm:prSet presAssocID="{FA55E055-A5A5-4DED-A735-FDCDF4896815}" presName="bottomLine" presStyleLbl="alignNode1" presStyleIdx="3" presStyleCnt="10">
        <dgm:presLayoutVars/>
      </dgm:prSet>
      <dgm:spPr/>
    </dgm:pt>
    <dgm:pt modelId="{28762A9E-9E82-4C1C-9425-0B1A80B9446F}" type="pres">
      <dgm:prSet presAssocID="{FA55E055-A5A5-4DED-A735-FDCDF4896815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5F96E-234C-48EE-81AD-7CB39BE299B9}" type="pres">
      <dgm:prSet presAssocID="{5EC49360-A81C-4DF6-9620-8BC9CBBE1E6E}" presName="sibTrans" presStyleCnt="0"/>
      <dgm:spPr/>
    </dgm:pt>
    <dgm:pt modelId="{D07DC101-6CF4-4E16-85D2-1215D175136D}" type="pres">
      <dgm:prSet presAssocID="{5E5FAC3D-B383-4EB0-8948-A5FCBEAE5A5C}" presName="compositeNode" presStyleCnt="0">
        <dgm:presLayoutVars>
          <dgm:bulletEnabled val="1"/>
        </dgm:presLayoutVars>
      </dgm:prSet>
      <dgm:spPr/>
    </dgm:pt>
    <dgm:pt modelId="{41C24C79-BAE1-46DB-BDB5-9DB39F065536}" type="pres">
      <dgm:prSet presAssocID="{5E5FAC3D-B383-4EB0-8948-A5FCBEAE5A5C}" presName="bgRect" presStyleLbl="bgAccFollowNode1" presStyleIdx="2" presStyleCnt="5"/>
      <dgm:spPr/>
      <dgm:t>
        <a:bodyPr/>
        <a:lstStyle/>
        <a:p>
          <a:endParaRPr lang="en-GB"/>
        </a:p>
      </dgm:t>
    </dgm:pt>
    <dgm:pt modelId="{8DDC5D52-069F-4B18-B0B8-082F39985F21}" type="pres">
      <dgm:prSet presAssocID="{6C5B2B9D-152E-43D9-A8DB-A6C9578BAE7D}" presName="sibTransNodeCircle" presStyleLbl="alignNode1" presStyleIdx="4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96E6FBA9-26A9-46A5-A88E-6E2913817751}" type="pres">
      <dgm:prSet presAssocID="{5E5FAC3D-B383-4EB0-8948-A5FCBEAE5A5C}" presName="bottomLine" presStyleLbl="alignNode1" presStyleIdx="5" presStyleCnt="10">
        <dgm:presLayoutVars/>
      </dgm:prSet>
      <dgm:spPr/>
    </dgm:pt>
    <dgm:pt modelId="{B4947BC2-55A3-4509-A226-FCEA0350D7DC}" type="pres">
      <dgm:prSet presAssocID="{5E5FAC3D-B383-4EB0-8948-A5FCBEAE5A5C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A30489-D09E-42E4-A867-FBFFA7978F4E}" type="pres">
      <dgm:prSet presAssocID="{6C5B2B9D-152E-43D9-A8DB-A6C9578BAE7D}" presName="sibTrans" presStyleCnt="0"/>
      <dgm:spPr/>
    </dgm:pt>
    <dgm:pt modelId="{62AE13F2-B5A5-42B6-A176-EEC2DB0C17B9}" type="pres">
      <dgm:prSet presAssocID="{75161577-A0D2-4289-8195-893813E89CE4}" presName="compositeNode" presStyleCnt="0">
        <dgm:presLayoutVars>
          <dgm:bulletEnabled val="1"/>
        </dgm:presLayoutVars>
      </dgm:prSet>
      <dgm:spPr/>
    </dgm:pt>
    <dgm:pt modelId="{9328CC04-3A9A-4590-868B-202A108E2920}" type="pres">
      <dgm:prSet presAssocID="{75161577-A0D2-4289-8195-893813E89CE4}" presName="bgRect" presStyleLbl="bgAccFollowNode1" presStyleIdx="3" presStyleCnt="5"/>
      <dgm:spPr/>
      <dgm:t>
        <a:bodyPr/>
        <a:lstStyle/>
        <a:p>
          <a:endParaRPr lang="en-GB"/>
        </a:p>
      </dgm:t>
    </dgm:pt>
    <dgm:pt modelId="{9F335C58-40E6-4C76-8BAE-627C4C39999A}" type="pres">
      <dgm:prSet presAssocID="{767F99CC-0F57-427A-9DCD-57B24A9416AB}" presName="sibTransNodeCircle" presStyleLbl="alignNode1" presStyleIdx="6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45E5E74D-D613-4C17-9010-0A34BD78D4C1}" type="pres">
      <dgm:prSet presAssocID="{75161577-A0D2-4289-8195-893813E89CE4}" presName="bottomLine" presStyleLbl="alignNode1" presStyleIdx="7" presStyleCnt="10">
        <dgm:presLayoutVars/>
      </dgm:prSet>
      <dgm:spPr/>
    </dgm:pt>
    <dgm:pt modelId="{7F09D604-43F2-473B-B4DB-B45DA0C43D70}" type="pres">
      <dgm:prSet presAssocID="{75161577-A0D2-4289-8195-893813E89CE4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5B4C7A-F496-450E-B360-306F9F62E949}" type="pres">
      <dgm:prSet presAssocID="{767F99CC-0F57-427A-9DCD-57B24A9416AB}" presName="sibTrans" presStyleCnt="0"/>
      <dgm:spPr/>
    </dgm:pt>
    <dgm:pt modelId="{0011352A-680C-4C1D-A518-FED45C92D450}" type="pres">
      <dgm:prSet presAssocID="{53613A40-701B-44A0-9C5C-E1838390012B}" presName="compositeNode" presStyleCnt="0">
        <dgm:presLayoutVars>
          <dgm:bulletEnabled val="1"/>
        </dgm:presLayoutVars>
      </dgm:prSet>
      <dgm:spPr/>
    </dgm:pt>
    <dgm:pt modelId="{ABDA35C8-CBE8-44A2-95FA-F2405C48BCBF}" type="pres">
      <dgm:prSet presAssocID="{53613A40-701B-44A0-9C5C-E1838390012B}" presName="bgRect" presStyleLbl="bgAccFollowNode1" presStyleIdx="4" presStyleCnt="5"/>
      <dgm:spPr/>
      <dgm:t>
        <a:bodyPr/>
        <a:lstStyle/>
        <a:p>
          <a:endParaRPr lang="en-GB"/>
        </a:p>
      </dgm:t>
    </dgm:pt>
    <dgm:pt modelId="{43A2DB3F-6374-41B4-AD59-9B4EC51CF750}" type="pres">
      <dgm:prSet presAssocID="{63E4791D-20E3-47AC-A377-1D33E9F693D5}" presName="sibTransNodeCircle" presStyleLbl="alignNode1" presStyleIdx="8" presStyleCnt="10" custScaleX="96147" custLinFactNeighborX="5743" custLinFactNeighborY="-10030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ADE9EC8C-7E06-4B3C-AFE4-B5F9083BA21E}" type="pres">
      <dgm:prSet presAssocID="{53613A40-701B-44A0-9C5C-E1838390012B}" presName="bottomLine" presStyleLbl="alignNode1" presStyleIdx="9" presStyleCnt="10">
        <dgm:presLayoutVars/>
      </dgm:prSet>
      <dgm:spPr/>
    </dgm:pt>
    <dgm:pt modelId="{8A4F3C51-A023-40E9-9617-8BF1193B22D4}" type="pres">
      <dgm:prSet presAssocID="{53613A40-701B-44A0-9C5C-E1838390012B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3B48E1-9C4B-46E0-B499-0EA9D8CB5F38}" type="presOf" srcId="{767F99CC-0F57-427A-9DCD-57B24A9416AB}" destId="{9F335C58-40E6-4C76-8BAE-627C4C39999A}" srcOrd="0" destOrd="0" presId="urn:microsoft.com/office/officeart/2016/7/layout/BasicLinearProcessNumbered"/>
    <dgm:cxn modelId="{3C3909A0-483B-4D27-9DFC-2C62D96FA9BC}" type="presOf" srcId="{63E4791D-20E3-47AC-A377-1D33E9F693D5}" destId="{43A2DB3F-6374-41B4-AD59-9B4EC51CF750}" srcOrd="0" destOrd="0" presId="urn:microsoft.com/office/officeart/2016/7/layout/BasicLinearProcessNumbered"/>
    <dgm:cxn modelId="{36E00E33-C210-48BD-89CA-C113E2E11E92}" type="presOf" srcId="{75161577-A0D2-4289-8195-893813E89CE4}" destId="{9328CC04-3A9A-4590-868B-202A108E2920}" srcOrd="0" destOrd="0" presId="urn:microsoft.com/office/officeart/2016/7/layout/BasicLinearProcessNumbered"/>
    <dgm:cxn modelId="{9A9DEE83-894D-4B38-9706-04D39B25CB8E}" type="presOf" srcId="{5E5FAC3D-B383-4EB0-8948-A5FCBEAE5A5C}" destId="{B4947BC2-55A3-4509-A226-FCEA0350D7DC}" srcOrd="1" destOrd="0" presId="urn:microsoft.com/office/officeart/2016/7/layout/BasicLinearProcessNumbered"/>
    <dgm:cxn modelId="{7A51DF95-A0FA-4E3A-8823-58717753F293}" type="presOf" srcId="{726E34BC-4BA8-4BA8-B7E2-DE3CE7EB46A0}" destId="{B80DB674-217E-4BB8-95BC-9A73D9B2EC50}" srcOrd="0" destOrd="0" presId="urn:microsoft.com/office/officeart/2016/7/layout/BasicLinearProcessNumbered"/>
    <dgm:cxn modelId="{E5940333-5322-4972-85C3-1593FBB41C06}" type="presOf" srcId="{803B0A54-0515-47C8-B173-39DD03767CAE}" destId="{B3D26E7E-4343-4AAC-9CB7-AB4DA7C907F4}" srcOrd="0" destOrd="0" presId="urn:microsoft.com/office/officeart/2016/7/layout/BasicLinearProcessNumbered"/>
    <dgm:cxn modelId="{A5274F5A-388D-4685-996B-82808E81C3C9}" type="presOf" srcId="{FA55E055-A5A5-4DED-A735-FDCDF4896815}" destId="{28762A9E-9E82-4C1C-9425-0B1A80B9446F}" srcOrd="1" destOrd="0" presId="urn:microsoft.com/office/officeart/2016/7/layout/BasicLinearProcessNumbered"/>
    <dgm:cxn modelId="{53E7B44E-0FD3-45CD-9332-8AF4D9A253E3}" type="presOf" srcId="{FA55E055-A5A5-4DED-A735-FDCDF4896815}" destId="{F644911F-26FC-410E-98C9-22BBC0FA9523}" srcOrd="0" destOrd="0" presId="urn:microsoft.com/office/officeart/2016/7/layout/BasicLinearProcessNumbered"/>
    <dgm:cxn modelId="{A8504278-6099-4A7B-9E68-FBD75F37CF2C}" type="presOf" srcId="{53613A40-701B-44A0-9C5C-E1838390012B}" destId="{8A4F3C51-A023-40E9-9617-8BF1193B22D4}" srcOrd="1" destOrd="0" presId="urn:microsoft.com/office/officeart/2016/7/layout/BasicLinearProcessNumbered"/>
    <dgm:cxn modelId="{FB5C8BEB-66B4-45D6-A3B5-6BA5111431B2}" type="presOf" srcId="{53613A40-701B-44A0-9C5C-E1838390012B}" destId="{ABDA35C8-CBE8-44A2-95FA-F2405C48BCBF}" srcOrd="0" destOrd="0" presId="urn:microsoft.com/office/officeart/2016/7/layout/BasicLinearProcessNumbered"/>
    <dgm:cxn modelId="{E6237EE6-938C-4361-BADD-E65E282AFD63}" srcId="{790B0117-FE0D-4784-863E-487EDF25F8E3}" destId="{75161577-A0D2-4289-8195-893813E89CE4}" srcOrd="3" destOrd="0" parTransId="{A969B15D-BFFA-445F-BF49-FA0224046253}" sibTransId="{767F99CC-0F57-427A-9DCD-57B24A9416AB}"/>
    <dgm:cxn modelId="{749EB529-1A00-4F3B-9641-1A6BEBD0A8DD}" type="presOf" srcId="{5E5FAC3D-B383-4EB0-8948-A5FCBEAE5A5C}" destId="{41C24C79-BAE1-46DB-BDB5-9DB39F065536}" srcOrd="0" destOrd="0" presId="urn:microsoft.com/office/officeart/2016/7/layout/BasicLinearProcessNumbered"/>
    <dgm:cxn modelId="{5C0F0BD0-47A8-4420-937D-8FCD27F6D585}" srcId="{790B0117-FE0D-4784-863E-487EDF25F8E3}" destId="{726E34BC-4BA8-4BA8-B7E2-DE3CE7EB46A0}" srcOrd="0" destOrd="0" parTransId="{EA639E52-BDCA-4E1E-BC68-9D39F6AAAF51}" sibTransId="{803B0A54-0515-47C8-B173-39DD03767CAE}"/>
    <dgm:cxn modelId="{D98D034B-A953-4EBC-9785-60F6B808BAC5}" srcId="{790B0117-FE0D-4784-863E-487EDF25F8E3}" destId="{FA55E055-A5A5-4DED-A735-FDCDF4896815}" srcOrd="1" destOrd="0" parTransId="{369C5919-7D9A-4B7E-B00D-47BFC808F639}" sibTransId="{5EC49360-A81C-4DF6-9620-8BC9CBBE1E6E}"/>
    <dgm:cxn modelId="{28A55074-AEBB-4A81-BB53-3B56180509CA}" type="presOf" srcId="{790B0117-FE0D-4784-863E-487EDF25F8E3}" destId="{FB47C610-4CF2-4B23-BEFA-47C6001C605C}" srcOrd="0" destOrd="0" presId="urn:microsoft.com/office/officeart/2016/7/layout/BasicLinearProcessNumbered"/>
    <dgm:cxn modelId="{7D223C02-8A2A-4558-A278-F0F5A67B97C0}" type="presOf" srcId="{6C5B2B9D-152E-43D9-A8DB-A6C9578BAE7D}" destId="{8DDC5D52-069F-4B18-B0B8-082F39985F21}" srcOrd="0" destOrd="0" presId="urn:microsoft.com/office/officeart/2016/7/layout/BasicLinearProcessNumbered"/>
    <dgm:cxn modelId="{C381556E-01EB-4941-AB09-34D27FA30171}" type="presOf" srcId="{75161577-A0D2-4289-8195-893813E89CE4}" destId="{7F09D604-43F2-473B-B4DB-B45DA0C43D70}" srcOrd="1" destOrd="0" presId="urn:microsoft.com/office/officeart/2016/7/layout/BasicLinearProcessNumbered"/>
    <dgm:cxn modelId="{C7C70F08-6923-4C18-966B-243CD3651BEE}" type="presOf" srcId="{726E34BC-4BA8-4BA8-B7E2-DE3CE7EB46A0}" destId="{C61C1CCE-A636-4F1C-906D-78D4A233E272}" srcOrd="1" destOrd="0" presId="urn:microsoft.com/office/officeart/2016/7/layout/BasicLinearProcessNumbered"/>
    <dgm:cxn modelId="{C219EB28-C2BB-4C11-AC48-1F4626E33612}" type="presOf" srcId="{5EC49360-A81C-4DF6-9620-8BC9CBBE1E6E}" destId="{2E8D852D-5F83-4BDD-85FD-63FD91F93820}" srcOrd="0" destOrd="0" presId="urn:microsoft.com/office/officeart/2016/7/layout/BasicLinearProcessNumbered"/>
    <dgm:cxn modelId="{E4B875C0-6D2F-448D-9801-0C78972672BE}" srcId="{790B0117-FE0D-4784-863E-487EDF25F8E3}" destId="{53613A40-701B-44A0-9C5C-E1838390012B}" srcOrd="4" destOrd="0" parTransId="{E8417A5C-D607-40E2-BF2C-685801B1349D}" sibTransId="{63E4791D-20E3-47AC-A377-1D33E9F693D5}"/>
    <dgm:cxn modelId="{0A409EB6-9EAE-45F8-AFD4-76D3D5D59A4A}" srcId="{790B0117-FE0D-4784-863E-487EDF25F8E3}" destId="{5E5FAC3D-B383-4EB0-8948-A5FCBEAE5A5C}" srcOrd="2" destOrd="0" parTransId="{EF7A91B0-465F-4E6D-A495-9CD31055FD60}" sibTransId="{6C5B2B9D-152E-43D9-A8DB-A6C9578BAE7D}"/>
    <dgm:cxn modelId="{3B07D69F-5D7C-449A-BA6B-AF45902E8643}" type="presParOf" srcId="{FB47C610-4CF2-4B23-BEFA-47C6001C605C}" destId="{56B327C4-C9E5-44CA-9BE7-767457515A01}" srcOrd="0" destOrd="0" presId="urn:microsoft.com/office/officeart/2016/7/layout/BasicLinearProcessNumbered"/>
    <dgm:cxn modelId="{847FDA63-D193-4F94-AF76-2F4560828D12}" type="presParOf" srcId="{56B327C4-C9E5-44CA-9BE7-767457515A01}" destId="{B80DB674-217E-4BB8-95BC-9A73D9B2EC50}" srcOrd="0" destOrd="0" presId="urn:microsoft.com/office/officeart/2016/7/layout/BasicLinearProcessNumbered"/>
    <dgm:cxn modelId="{88AED269-EC22-4FA8-849C-B6980E1FBA5F}" type="presParOf" srcId="{56B327C4-C9E5-44CA-9BE7-767457515A01}" destId="{B3D26E7E-4343-4AAC-9CB7-AB4DA7C907F4}" srcOrd="1" destOrd="0" presId="urn:microsoft.com/office/officeart/2016/7/layout/BasicLinearProcessNumbered"/>
    <dgm:cxn modelId="{05FBE481-DE01-45CC-95D3-B48885CB3AAC}" type="presParOf" srcId="{56B327C4-C9E5-44CA-9BE7-767457515A01}" destId="{51ED133A-E823-4F37-9F9B-8C06D804C4A6}" srcOrd="2" destOrd="0" presId="urn:microsoft.com/office/officeart/2016/7/layout/BasicLinearProcessNumbered"/>
    <dgm:cxn modelId="{B31A1066-7682-4E4B-8B8E-C1D969CA8DB1}" type="presParOf" srcId="{56B327C4-C9E5-44CA-9BE7-767457515A01}" destId="{C61C1CCE-A636-4F1C-906D-78D4A233E272}" srcOrd="3" destOrd="0" presId="urn:microsoft.com/office/officeart/2016/7/layout/BasicLinearProcessNumbered"/>
    <dgm:cxn modelId="{D4BA2D63-C033-4204-8678-2C97FC4F42DE}" type="presParOf" srcId="{FB47C610-4CF2-4B23-BEFA-47C6001C605C}" destId="{D674E4A6-67E4-4139-A159-54D17AAFFF28}" srcOrd="1" destOrd="0" presId="urn:microsoft.com/office/officeart/2016/7/layout/BasicLinearProcessNumbered"/>
    <dgm:cxn modelId="{6D514ABF-E199-42DD-91DE-3E9E8C61AC32}" type="presParOf" srcId="{FB47C610-4CF2-4B23-BEFA-47C6001C605C}" destId="{3F8279AB-AEFE-4B85-B657-41CBDD175557}" srcOrd="2" destOrd="0" presId="urn:microsoft.com/office/officeart/2016/7/layout/BasicLinearProcessNumbered"/>
    <dgm:cxn modelId="{4234E05E-6519-4A58-9772-4E7BC7C2D9E9}" type="presParOf" srcId="{3F8279AB-AEFE-4B85-B657-41CBDD175557}" destId="{F644911F-26FC-410E-98C9-22BBC0FA9523}" srcOrd="0" destOrd="0" presId="urn:microsoft.com/office/officeart/2016/7/layout/BasicLinearProcessNumbered"/>
    <dgm:cxn modelId="{49EBEB15-83F3-4740-859C-6B5F52D6548E}" type="presParOf" srcId="{3F8279AB-AEFE-4B85-B657-41CBDD175557}" destId="{2E8D852D-5F83-4BDD-85FD-63FD91F93820}" srcOrd="1" destOrd="0" presId="urn:microsoft.com/office/officeart/2016/7/layout/BasicLinearProcessNumbered"/>
    <dgm:cxn modelId="{120955A3-ABE4-4337-987D-EAFD164B6F90}" type="presParOf" srcId="{3F8279AB-AEFE-4B85-B657-41CBDD175557}" destId="{1C431F72-484C-428C-B614-A3CA07A68EBE}" srcOrd="2" destOrd="0" presId="urn:microsoft.com/office/officeart/2016/7/layout/BasicLinearProcessNumbered"/>
    <dgm:cxn modelId="{128DF184-06ED-48CE-8D69-59DAECEB1AF5}" type="presParOf" srcId="{3F8279AB-AEFE-4B85-B657-41CBDD175557}" destId="{28762A9E-9E82-4C1C-9425-0B1A80B9446F}" srcOrd="3" destOrd="0" presId="urn:microsoft.com/office/officeart/2016/7/layout/BasicLinearProcessNumbered"/>
    <dgm:cxn modelId="{897F6A9D-08AE-41B1-97E8-D559CF0DC7E3}" type="presParOf" srcId="{FB47C610-4CF2-4B23-BEFA-47C6001C605C}" destId="{B2B5F96E-234C-48EE-81AD-7CB39BE299B9}" srcOrd="3" destOrd="0" presId="urn:microsoft.com/office/officeart/2016/7/layout/BasicLinearProcessNumbered"/>
    <dgm:cxn modelId="{32C3E7EA-AEDD-4193-86F6-FE374EF4907F}" type="presParOf" srcId="{FB47C610-4CF2-4B23-BEFA-47C6001C605C}" destId="{D07DC101-6CF4-4E16-85D2-1215D175136D}" srcOrd="4" destOrd="0" presId="urn:microsoft.com/office/officeart/2016/7/layout/BasicLinearProcessNumbered"/>
    <dgm:cxn modelId="{FBAFEA00-8218-41E9-A506-D331860381F2}" type="presParOf" srcId="{D07DC101-6CF4-4E16-85D2-1215D175136D}" destId="{41C24C79-BAE1-46DB-BDB5-9DB39F065536}" srcOrd="0" destOrd="0" presId="urn:microsoft.com/office/officeart/2016/7/layout/BasicLinearProcessNumbered"/>
    <dgm:cxn modelId="{FA17F000-69AF-44F2-B95B-1AE7F30154CC}" type="presParOf" srcId="{D07DC101-6CF4-4E16-85D2-1215D175136D}" destId="{8DDC5D52-069F-4B18-B0B8-082F39985F21}" srcOrd="1" destOrd="0" presId="urn:microsoft.com/office/officeart/2016/7/layout/BasicLinearProcessNumbered"/>
    <dgm:cxn modelId="{18AF3B32-ADB3-45AE-B528-58480F78D3C7}" type="presParOf" srcId="{D07DC101-6CF4-4E16-85D2-1215D175136D}" destId="{96E6FBA9-26A9-46A5-A88E-6E2913817751}" srcOrd="2" destOrd="0" presId="urn:microsoft.com/office/officeart/2016/7/layout/BasicLinearProcessNumbered"/>
    <dgm:cxn modelId="{93DD03C2-D37C-4EA2-AF57-757EDC7F3BA4}" type="presParOf" srcId="{D07DC101-6CF4-4E16-85D2-1215D175136D}" destId="{B4947BC2-55A3-4509-A226-FCEA0350D7DC}" srcOrd="3" destOrd="0" presId="urn:microsoft.com/office/officeart/2016/7/layout/BasicLinearProcessNumbered"/>
    <dgm:cxn modelId="{AEEAB4D4-4379-412A-8B0E-8FC7C2F513D9}" type="presParOf" srcId="{FB47C610-4CF2-4B23-BEFA-47C6001C605C}" destId="{98A30489-D09E-42E4-A867-FBFFA7978F4E}" srcOrd="5" destOrd="0" presId="urn:microsoft.com/office/officeart/2016/7/layout/BasicLinearProcessNumbered"/>
    <dgm:cxn modelId="{7F640B83-06D6-402C-A11E-A12B25250B0A}" type="presParOf" srcId="{FB47C610-4CF2-4B23-BEFA-47C6001C605C}" destId="{62AE13F2-B5A5-42B6-A176-EEC2DB0C17B9}" srcOrd="6" destOrd="0" presId="urn:microsoft.com/office/officeart/2016/7/layout/BasicLinearProcessNumbered"/>
    <dgm:cxn modelId="{FE9E19C1-B516-4A0B-A704-EFE6DB048A61}" type="presParOf" srcId="{62AE13F2-B5A5-42B6-A176-EEC2DB0C17B9}" destId="{9328CC04-3A9A-4590-868B-202A108E2920}" srcOrd="0" destOrd="0" presId="urn:microsoft.com/office/officeart/2016/7/layout/BasicLinearProcessNumbered"/>
    <dgm:cxn modelId="{8FFD3FE1-DFAA-49FD-B20B-BC88259E7194}" type="presParOf" srcId="{62AE13F2-B5A5-42B6-A176-EEC2DB0C17B9}" destId="{9F335C58-40E6-4C76-8BAE-627C4C39999A}" srcOrd="1" destOrd="0" presId="urn:microsoft.com/office/officeart/2016/7/layout/BasicLinearProcessNumbered"/>
    <dgm:cxn modelId="{6EF473BB-E894-44F8-90B5-FBB69D92A8E4}" type="presParOf" srcId="{62AE13F2-B5A5-42B6-A176-EEC2DB0C17B9}" destId="{45E5E74D-D613-4C17-9010-0A34BD78D4C1}" srcOrd="2" destOrd="0" presId="urn:microsoft.com/office/officeart/2016/7/layout/BasicLinearProcessNumbered"/>
    <dgm:cxn modelId="{E94BE234-9D6C-464B-B2AF-2F2CF92853E6}" type="presParOf" srcId="{62AE13F2-B5A5-42B6-A176-EEC2DB0C17B9}" destId="{7F09D604-43F2-473B-B4DB-B45DA0C43D70}" srcOrd="3" destOrd="0" presId="urn:microsoft.com/office/officeart/2016/7/layout/BasicLinearProcessNumbered"/>
    <dgm:cxn modelId="{DB93A266-6FEF-4B8A-90A1-D381BF6840B1}" type="presParOf" srcId="{FB47C610-4CF2-4B23-BEFA-47C6001C605C}" destId="{F25B4C7A-F496-450E-B360-306F9F62E949}" srcOrd="7" destOrd="0" presId="urn:microsoft.com/office/officeart/2016/7/layout/BasicLinearProcessNumbered"/>
    <dgm:cxn modelId="{2D583C54-8719-44F6-951B-81B8444D391F}" type="presParOf" srcId="{FB47C610-4CF2-4B23-BEFA-47C6001C605C}" destId="{0011352A-680C-4C1D-A518-FED45C92D450}" srcOrd="8" destOrd="0" presId="urn:microsoft.com/office/officeart/2016/7/layout/BasicLinearProcessNumbered"/>
    <dgm:cxn modelId="{FB9C1BA4-DC9B-4E33-936E-EA30538CBD8D}" type="presParOf" srcId="{0011352A-680C-4C1D-A518-FED45C92D450}" destId="{ABDA35C8-CBE8-44A2-95FA-F2405C48BCBF}" srcOrd="0" destOrd="0" presId="urn:microsoft.com/office/officeart/2016/7/layout/BasicLinearProcessNumbered"/>
    <dgm:cxn modelId="{A02203A2-CDB7-476F-A990-03ABA27AC7B9}" type="presParOf" srcId="{0011352A-680C-4C1D-A518-FED45C92D450}" destId="{43A2DB3F-6374-41B4-AD59-9B4EC51CF750}" srcOrd="1" destOrd="0" presId="urn:microsoft.com/office/officeart/2016/7/layout/BasicLinearProcessNumbered"/>
    <dgm:cxn modelId="{EAFFC36F-981A-41F8-A71C-6F25D874B9C8}" type="presParOf" srcId="{0011352A-680C-4C1D-A518-FED45C92D450}" destId="{ADE9EC8C-7E06-4B3C-AFE4-B5F9083BA21E}" srcOrd="2" destOrd="0" presId="urn:microsoft.com/office/officeart/2016/7/layout/BasicLinearProcessNumbered"/>
    <dgm:cxn modelId="{09B68A28-86DF-47F7-A40F-8652AE6437BE}" type="presParOf" srcId="{0011352A-680C-4C1D-A518-FED45C92D450}" destId="{8A4F3C51-A023-40E9-9617-8BF1193B22D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1260-3863-4E5A-9A6D-8EC8E1A34DD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56B18-907B-4F70-96F5-FDA1998A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6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DC228D0-F3F8-4AD5-95AA-DC521F94A593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A0E84C6-2973-4C82-9941-518D7A27F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6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2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5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28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6907E-0F71-488E-848C-3FF3F809C7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4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2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4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8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5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4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6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51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4C6-2973-4C82-9941-518D7A27F0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3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3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7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2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7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0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2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9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7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6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3F17-26F1-4CA1-A0CB-B9A4C4162CD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C7965-0B8D-4CF1-8CB5-0C95D482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49579/PHE_11490_IMM_young_people_A5_booklet_Dec2019.pdf" TargetMode="External"/><Relationship Id="rId2" Type="http://schemas.openxmlformats.org/officeDocument/2006/relationships/hyperlink" Target="https://www.nhs.uk/conditions/vaccina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ncm-tr.westschoolimmsteam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19" y="0"/>
            <a:ext cx="2281881" cy="1441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6027" y="2324688"/>
            <a:ext cx="8383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West School Aged </a:t>
            </a:r>
          </a:p>
          <a:p>
            <a:r>
              <a:rPr lang="en-GB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Immunisation Team</a:t>
            </a:r>
            <a:endParaRPr lang="en-GB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149590" cy="273138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17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8348" y="5497226"/>
            <a:ext cx="6965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GB" sz="2800" b="1" dirty="0" smtClean="0">
                <a:solidFill>
                  <a:srgbClr val="336699"/>
                </a:solidFill>
                <a:latin typeface="Trebuchet MS" panose="020B0603020202020204"/>
              </a:rPr>
              <a:t>Vaccinations </a:t>
            </a:r>
            <a:r>
              <a:rPr lang="en-GB" sz="2800" b="1" dirty="0">
                <a:solidFill>
                  <a:srgbClr val="336699"/>
                </a:solidFill>
                <a:latin typeface="Trebuchet MS" panose="020B0603020202020204"/>
              </a:rPr>
              <a:t>keep </a:t>
            </a:r>
            <a:r>
              <a:rPr lang="en-GB" sz="2800" b="1" dirty="0" smtClean="0">
                <a:solidFill>
                  <a:srgbClr val="336699"/>
                </a:solidFill>
                <a:latin typeface="Trebuchet MS" panose="020B0603020202020204"/>
              </a:rPr>
              <a:t>you healthy !</a:t>
            </a:r>
            <a:endParaRPr lang="en-GB" sz="6000" b="1" dirty="0">
              <a:solidFill>
                <a:srgbClr val="336699"/>
              </a:solidFill>
              <a:latin typeface="Trebuchet MS" panose="020B0603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0885" y="4543119"/>
            <a:ext cx="781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GB" sz="2800" dirty="0">
                <a:solidFill>
                  <a:srgbClr val="336699"/>
                </a:solidFill>
                <a:latin typeface="Trebuchet MS" panose="020B0603020202020204"/>
              </a:rPr>
              <a:t>Vaccinations are important to prevent you from getting these serious diseases or </a:t>
            </a:r>
            <a:r>
              <a:rPr lang="en-GB" sz="2800" dirty="0" smtClean="0">
                <a:solidFill>
                  <a:srgbClr val="336699"/>
                </a:solidFill>
                <a:latin typeface="Trebuchet MS" panose="020B0603020202020204"/>
              </a:rPr>
              <a:t>viruses.  </a:t>
            </a:r>
            <a:endParaRPr lang="en-GB" sz="2800" dirty="0">
              <a:solidFill>
                <a:srgbClr val="336699"/>
              </a:solidFill>
              <a:latin typeface="Trebuchet MS" panose="020B0603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705454"/>
            <a:ext cx="7087080" cy="35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 forms</a:t>
            </a:r>
            <a:endParaRPr lang="en-GB" sz="54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6288"/>
            <a:ext cx="5181600" cy="4030674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336699"/>
              </a:solidFill>
            </a:endParaRPr>
          </a:p>
          <a:p>
            <a:r>
              <a:rPr lang="en-US" dirty="0" smtClean="0">
                <a:solidFill>
                  <a:srgbClr val="336699"/>
                </a:solidFill>
              </a:rPr>
              <a:t>We </a:t>
            </a:r>
            <a:r>
              <a:rPr lang="en-US" dirty="0">
                <a:solidFill>
                  <a:srgbClr val="336699"/>
                </a:solidFill>
              </a:rPr>
              <a:t>can’t give you your injection without receiving your consent form. </a:t>
            </a:r>
          </a:p>
          <a:p>
            <a:r>
              <a:rPr lang="en-US" dirty="0">
                <a:solidFill>
                  <a:srgbClr val="336699"/>
                </a:solidFill>
              </a:rPr>
              <a:t>Make sure you ask your parents to fill in the form and together look at the information you receive in your information pack</a:t>
            </a:r>
            <a:r>
              <a:rPr lang="en-US" dirty="0" smtClean="0">
                <a:solidFill>
                  <a:srgbClr val="336699"/>
                </a:solidFill>
              </a:rPr>
              <a:t>.</a:t>
            </a:r>
            <a:endParaRPr lang="en-US" dirty="0">
              <a:solidFill>
                <a:srgbClr val="336699"/>
              </a:solidFill>
            </a:endParaRPr>
          </a:p>
          <a:p>
            <a:r>
              <a:rPr lang="en-US" dirty="0">
                <a:solidFill>
                  <a:srgbClr val="336699"/>
                </a:solidFill>
              </a:rPr>
              <a:t>Return it signed, in pre-paid envelope by post. Before the deadline date</a:t>
            </a:r>
            <a:r>
              <a:rPr lang="en-US" dirty="0" smtClean="0">
                <a:solidFill>
                  <a:srgbClr val="336699"/>
                </a:solidFill>
              </a:rPr>
              <a:t>!</a:t>
            </a:r>
            <a:endParaRPr lang="en-US" dirty="0">
              <a:solidFill>
                <a:srgbClr val="336699"/>
              </a:solidFill>
            </a:endParaRPr>
          </a:p>
        </p:txBody>
      </p:sp>
      <p:pic>
        <p:nvPicPr>
          <p:cNvPr id="5" name="Content Placeholder 4" descr="A drawing of a face&#10;&#10;Description generated with high confidence">
            <a:extLst>
              <a:ext uri="{FF2B5EF4-FFF2-40B4-BE49-F238E27FC236}">
                <a16:creationId xmlns="" xmlns:a16="http://schemas.microsoft.com/office/drawing/2014/main" id="{A38A18FF-0AB6-45F1-A929-3E4EF7CE0B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812"/>
          <a:stretch/>
        </p:blipFill>
        <p:spPr>
          <a:xfrm>
            <a:off x="838200" y="2146288"/>
            <a:ext cx="5181600" cy="3710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8B64FD-EC32-47E7-A27C-DDC8F055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98" y="458354"/>
            <a:ext cx="6620219" cy="1099457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day </a:t>
            </a:r>
            <a:endParaRPr lang="en-GB" sz="540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997053"/>
              </p:ext>
            </p:extLst>
          </p:nvPr>
        </p:nvGraphicFramePr>
        <p:xfrm>
          <a:off x="421298" y="1819421"/>
          <a:ext cx="11494738" cy="492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8C34C5-6C1E-4C1F-AEFF-E955EF49E4E7}"/>
              </a:ext>
            </a:extLst>
          </p:cNvPr>
          <p:cNvSpPr txBox="1"/>
          <p:nvPr/>
        </p:nvSpPr>
        <p:spPr>
          <a:xfrm>
            <a:off x="421298" y="1599422"/>
            <a:ext cx="1064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36699"/>
                </a:solidFill>
              </a:rPr>
              <a:t>On the day remember to be considerate to those having their </a:t>
            </a:r>
            <a:r>
              <a:rPr lang="en-GB" sz="2800" dirty="0" smtClean="0">
                <a:solidFill>
                  <a:srgbClr val="336699"/>
                </a:solidFill>
              </a:rPr>
              <a:t>injection.</a:t>
            </a:r>
            <a:endParaRPr lang="en-GB" sz="2800" dirty="0">
              <a:solidFill>
                <a:srgbClr val="3366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Others say ?</a:t>
            </a:r>
            <a:endParaRPr lang="en-GB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541" y="1356050"/>
            <a:ext cx="4361597" cy="284119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56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n-GB" sz="5600" dirty="0">
                <a:solidFill>
                  <a:schemeClr val="accent1">
                    <a:lumMod val="50000"/>
                  </a:schemeClr>
                </a:solidFill>
              </a:rPr>
              <a:t>just felt a little scratch and it was over very quickly. Nurses were very kind and calming. Better than I expected!’ </a:t>
            </a:r>
          </a:p>
          <a:p>
            <a:pPr>
              <a:lnSpc>
                <a:spcPct val="170000"/>
              </a:lnSpc>
            </a:pPr>
            <a:r>
              <a:rPr lang="en-GB" sz="5600" dirty="0">
                <a:solidFill>
                  <a:schemeClr val="accent1">
                    <a:lumMod val="50000"/>
                  </a:schemeClr>
                </a:solidFill>
              </a:rPr>
              <a:t>Emily, year 8</a:t>
            </a:r>
          </a:p>
          <a:p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7019458" y="1392783"/>
            <a:ext cx="4872249" cy="2280764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‘Made me feel very safe and calm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Kate, age 13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781229" y="3324269"/>
            <a:ext cx="4594729" cy="2753872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only bad thing about it was the build up. All the rumours that people fuss about aren’t true. It doesn’t hurt at all. Don’t worry!’ 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Lesley, year 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164" y="154546"/>
            <a:ext cx="1621706" cy="10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vivbennett.blog.gov.uk/wp-content/uploads/sites/90/2019/05/Graphic01-Vaccines-save-lives@2x-100-620x34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214438"/>
            <a:ext cx="7867650" cy="44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40" y="154546"/>
            <a:ext cx="1891529" cy="11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NHS </a:t>
            </a:r>
            <a:r>
              <a:rPr lang="en-GB" sz="2400" dirty="0" smtClean="0"/>
              <a:t>Vaccination Choices  </a:t>
            </a:r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://www.nhs.uk/conditions/vaccinations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A guide to immunisation for young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endParaRPr lang="en-GB" sz="2400" dirty="0"/>
          </a:p>
          <a:p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assets.publishing.service.gov.uk/government/uploads/system/uploads/attachment_data/file/849579/PHE_11490_IMM_young_people_A5_booklet_Dec2019.pdf</a:t>
            </a:r>
            <a:endParaRPr lang="en-GB" sz="2400" dirty="0" smtClean="0"/>
          </a:p>
          <a:p>
            <a:r>
              <a:rPr lang="en-GB" sz="2400" dirty="0" smtClean="0"/>
              <a:t>West School Aged Immunisation Team </a:t>
            </a:r>
          </a:p>
          <a:p>
            <a:r>
              <a:rPr lang="en-GB" sz="2400" b="1" dirty="0" smtClean="0"/>
              <a:t>Workington 01900 705867 </a:t>
            </a:r>
          </a:p>
          <a:p>
            <a:r>
              <a:rPr lang="en-GB" sz="2400" dirty="0" smtClean="0"/>
              <a:t>Email Address</a:t>
            </a:r>
            <a:r>
              <a:rPr lang="en-GB" sz="2400" dirty="0"/>
              <a:t> </a:t>
            </a:r>
            <a:r>
              <a:rPr lang="en-GB" sz="2400" u="sng" dirty="0" smtClean="0">
                <a:hlinkClick r:id="rId4"/>
              </a:rPr>
              <a:t>ncm-tr.westschoolimmsteam@nhs.net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340" y="154546"/>
            <a:ext cx="1891529" cy="1198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740" y="306946"/>
            <a:ext cx="1891529" cy="11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5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1896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9 Injections</a:t>
            </a:r>
            <a:endParaRPr lang="en-GB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67240"/>
            <a:ext cx="9144000" cy="1335059"/>
          </a:xfrm>
        </p:spPr>
        <p:txBody>
          <a:bodyPr/>
          <a:lstStyle/>
          <a:p>
            <a:r>
              <a:rPr lang="en-GB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DTP and Men ACWY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011" y="0"/>
            <a:ext cx="228010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EDF7E5-DF72-4899-9BE5-CC2DAAC18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25" y="3586622"/>
            <a:ext cx="6159422" cy="24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vaccinations</a:t>
            </a:r>
            <a:endParaRPr lang="en-GB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Getting the vaccine helps protect you against Diphtheria, Tetanus and Polio and the Meningococcal ACWY diseases. 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r>
              <a:rPr lang="en-GB" dirty="0" smtClean="0">
                <a:solidFill>
                  <a:srgbClr val="336699"/>
                </a:solidFill>
              </a:rPr>
              <a:t>Its stimulates your immune system, so that you have the antibodies needed to fight the infection if you come into contact with disease.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445479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5179"/>
          </a:xfrm>
        </p:spPr>
        <p:txBody>
          <a:bodyPr>
            <a:normAutofit/>
          </a:bodyPr>
          <a:lstStyle/>
          <a:p>
            <a:r>
              <a:rPr lang="en-GB" sz="3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Diphtheria</a:t>
            </a:r>
            <a:r>
              <a:rPr lang="en-GB" sz="3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Tetanus and </a:t>
            </a:r>
            <a:r>
              <a:rPr lang="en-GB" sz="3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</a:t>
            </a:r>
            <a:endParaRPr lang="en-GB" sz="38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336699"/>
                </a:solidFill>
              </a:rPr>
              <a:t>Diphtheria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– a contagious bacterial infection which effects the upper respiratory tract (chest and throat) and occasionally the </a:t>
            </a:r>
            <a:r>
              <a:rPr lang="en-GB" dirty="0" smtClean="0">
                <a:solidFill>
                  <a:srgbClr val="336699"/>
                </a:solidFill>
              </a:rPr>
              <a:t>skin.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 </a:t>
            </a:r>
            <a:endParaRPr lang="en-GB" dirty="0">
              <a:solidFill>
                <a:srgbClr val="336699"/>
              </a:solidFill>
            </a:endParaRPr>
          </a:p>
          <a:p>
            <a:r>
              <a:rPr lang="en-GB" b="1" dirty="0" smtClean="0">
                <a:solidFill>
                  <a:srgbClr val="336699"/>
                </a:solidFill>
              </a:rPr>
              <a:t>Tetanus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– a bacterial infection that can attack the muscles and nervous system </a:t>
            </a: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r>
              <a:rPr lang="en-GB" b="1" dirty="0" smtClean="0">
                <a:solidFill>
                  <a:srgbClr val="336699"/>
                </a:solidFill>
              </a:rPr>
              <a:t>Polio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(poliomyelitis) - a contagious virus which can attack the nervous system. It can sometimes cause paralysis of the arms or legs 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 </a:t>
            </a:r>
          </a:p>
          <a:p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These diseases are now rare in this country due to immunisations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40" y="154546"/>
            <a:ext cx="1891529" cy="12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Diphtheria</a:t>
            </a:r>
            <a:r>
              <a:rPr lang="en-GB" sz="3800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Tetanus and </a:t>
            </a:r>
            <a:r>
              <a:rPr lang="en-GB" sz="3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 vaccination</a:t>
            </a:r>
            <a:endParaRPr lang="en-GB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The Diphtheria, Tetanus and Polio vaccination </a:t>
            </a:r>
            <a:r>
              <a:rPr lang="en-GB" dirty="0" smtClean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is </a:t>
            </a:r>
            <a:r>
              <a:rPr lang="en-GB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also given to you as a baby and before starting school. That is why we call this one your booster vaccination as it ‘boosts’ your protection against those diseases before you leave school</a:t>
            </a:r>
            <a:r>
              <a:rPr lang="en-GB" dirty="0" smtClean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spcAft>
                <a:spcPts val="0"/>
              </a:spcAft>
            </a:pPr>
            <a:endParaRPr lang="en-GB" sz="10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050" dirty="0"/>
              <a:t/>
            </a:r>
            <a:br>
              <a:rPr lang="en-GB" sz="1050" dirty="0"/>
            </a:br>
            <a:endParaRPr lang="en-GB" sz="1050" dirty="0">
              <a:solidFill>
                <a:srgbClr val="0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  <p:pic>
        <p:nvPicPr>
          <p:cNvPr id="1026" name="Picture 2" descr="Your baby's immunisation schedule explained | Child Immunisati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71" y="4076586"/>
            <a:ext cx="2533337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munisation in childhood | Raising Children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munisation in childhood | Raising Children Net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245" y="4209789"/>
            <a:ext cx="2522668" cy="1809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766" y="4209790"/>
            <a:ext cx="2691997" cy="1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88" y="273859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What is Meningococcal ACWY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788" y="1944624"/>
            <a:ext cx="10515600" cy="49133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6699"/>
                </a:solidFill>
              </a:rPr>
              <a:t>Meningococcal ACWY is four strains of a bacterial infection which can cause meningitis and blood poisoning (septicemia).</a:t>
            </a:r>
          </a:p>
          <a:p>
            <a:endParaRPr lang="en-GB" dirty="0" smtClean="0">
              <a:solidFill>
                <a:srgbClr val="336699"/>
              </a:solidFill>
            </a:endParaRPr>
          </a:p>
          <a:p>
            <a:endParaRPr lang="en-GB" dirty="0">
              <a:solidFill>
                <a:srgbClr val="336699"/>
              </a:solidFill>
            </a:endParaRPr>
          </a:p>
          <a:p>
            <a:endParaRPr lang="en-GB" dirty="0" smtClean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86" y="3509146"/>
            <a:ext cx="2036554" cy="1231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142" y="3509146"/>
            <a:ext cx="2143125" cy="1231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107" y="3509146"/>
            <a:ext cx="2248716" cy="12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38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Meningitis and Septicaemia</a:t>
            </a:r>
            <a:endParaRPr lang="en-GB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3" y="1560576"/>
            <a:ext cx="9982509" cy="4580731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336699"/>
                </a:solidFill>
              </a:rPr>
              <a:t>Meningitis </a:t>
            </a:r>
            <a:r>
              <a:rPr lang="en-GB" sz="2400" dirty="0" smtClean="0">
                <a:solidFill>
                  <a:srgbClr val="336699"/>
                </a:solidFill>
              </a:rPr>
              <a:t>- </a:t>
            </a:r>
            <a:r>
              <a:rPr lang="en-US" sz="2400" dirty="0" smtClean="0">
                <a:solidFill>
                  <a:srgbClr val="336699"/>
                </a:solidFill>
              </a:rPr>
              <a:t>is a dangerous </a:t>
            </a:r>
            <a:r>
              <a:rPr lang="en-US" sz="2400" dirty="0">
                <a:solidFill>
                  <a:srgbClr val="336699"/>
                </a:solidFill>
              </a:rPr>
              <a:t>swelling of the lining around the brain and spinal cord. It can be the result of infection with bacteria or a virus or as a result of injury</a:t>
            </a:r>
            <a:r>
              <a:rPr lang="en-US" sz="2400" dirty="0" smtClean="0">
                <a:solidFill>
                  <a:srgbClr val="336699"/>
                </a:solidFill>
              </a:rPr>
              <a:t>.</a:t>
            </a:r>
          </a:p>
          <a:p>
            <a:endParaRPr lang="en-US" sz="2400" dirty="0" smtClean="0">
              <a:solidFill>
                <a:srgbClr val="336699"/>
              </a:solidFill>
            </a:endParaRPr>
          </a:p>
          <a:p>
            <a:endParaRPr lang="en-US" sz="2400" dirty="0">
              <a:solidFill>
                <a:srgbClr val="336699"/>
              </a:solidFill>
            </a:endParaRPr>
          </a:p>
          <a:p>
            <a:endParaRPr lang="en-US" sz="2400" dirty="0" smtClean="0">
              <a:solidFill>
                <a:srgbClr val="336699"/>
              </a:solidFill>
            </a:endParaRPr>
          </a:p>
          <a:p>
            <a:endParaRPr lang="en-US" sz="2400" dirty="0" smtClean="0">
              <a:solidFill>
                <a:srgbClr val="336699"/>
              </a:solidFill>
            </a:endParaRPr>
          </a:p>
          <a:p>
            <a:r>
              <a:rPr lang="en-US" sz="2400" b="1" dirty="0">
                <a:solidFill>
                  <a:srgbClr val="336699"/>
                </a:solidFill>
              </a:rPr>
              <a:t>Septicaemia</a:t>
            </a:r>
            <a:r>
              <a:rPr lang="en-US" sz="2400" dirty="0">
                <a:solidFill>
                  <a:srgbClr val="336699"/>
                </a:solidFill>
              </a:rPr>
              <a:t> - is when bacteria enter the bloodstream and cause blood poisoning which can trigger sepsis. Sepsis is an overwhelming and life-threatening immune response to any infection and can lead to tissue damage, organ failure and death.</a:t>
            </a:r>
          </a:p>
          <a:p>
            <a:endParaRPr lang="en-US" sz="2400" dirty="0">
              <a:solidFill>
                <a:srgbClr val="336699"/>
              </a:solidFill>
            </a:endParaRPr>
          </a:p>
          <a:p>
            <a:endParaRPr lang="en-US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4814364" y="2771888"/>
            <a:ext cx="2480666" cy="12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have the vaccination</a:t>
            </a:r>
            <a:endParaRPr lang="en-GB" sz="3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422"/>
            <a:ext cx="10515600" cy="4577541"/>
          </a:xfrm>
        </p:spPr>
        <p:txBody>
          <a:bodyPr/>
          <a:lstStyle/>
          <a:p>
            <a:r>
              <a:rPr lang="en-US" b="1" dirty="0" smtClean="0">
                <a:solidFill>
                  <a:srgbClr val="336699"/>
                </a:solidFill>
              </a:rPr>
              <a:t>Children </a:t>
            </a:r>
            <a:r>
              <a:rPr lang="en-US" b="1" dirty="0">
                <a:solidFill>
                  <a:srgbClr val="336699"/>
                </a:solidFill>
              </a:rPr>
              <a:t>aged 13 to 15</a:t>
            </a:r>
            <a:r>
              <a:rPr lang="en-US" dirty="0">
                <a:solidFill>
                  <a:srgbClr val="336699"/>
                </a:solidFill>
              </a:rPr>
              <a:t> (school Years 9 or 10) are routinely offered the </a:t>
            </a:r>
            <a:r>
              <a:rPr lang="en-US" b="1" dirty="0" smtClean="0">
                <a:solidFill>
                  <a:srgbClr val="336699"/>
                </a:solidFill>
              </a:rPr>
              <a:t>Men ACWY </a:t>
            </a:r>
            <a:r>
              <a:rPr lang="en-US" b="1" dirty="0">
                <a:solidFill>
                  <a:srgbClr val="336699"/>
                </a:solidFill>
              </a:rPr>
              <a:t>vaccine </a:t>
            </a:r>
            <a:r>
              <a:rPr lang="en-US" dirty="0">
                <a:solidFill>
                  <a:srgbClr val="336699"/>
                </a:solidFill>
              </a:rPr>
              <a:t>in school </a:t>
            </a:r>
            <a:r>
              <a:rPr lang="en-US" dirty="0" smtClean="0">
                <a:solidFill>
                  <a:srgbClr val="336699"/>
                </a:solidFill>
              </a:rPr>
              <a:t>alongside the </a:t>
            </a:r>
            <a:r>
              <a:rPr lang="en-US" b="1" dirty="0" smtClean="0">
                <a:solidFill>
                  <a:srgbClr val="336699"/>
                </a:solidFill>
              </a:rPr>
              <a:t>Diphtheria Tetanus and Polio vaccine (the</a:t>
            </a:r>
            <a:r>
              <a:rPr lang="en-US" b="1" dirty="0">
                <a:solidFill>
                  <a:srgbClr val="336699"/>
                </a:solidFill>
              </a:rPr>
              <a:t> </a:t>
            </a:r>
            <a:r>
              <a:rPr lang="en-US" b="1" dirty="0" smtClean="0">
                <a:solidFill>
                  <a:srgbClr val="336699"/>
                </a:solidFill>
              </a:rPr>
              <a:t>3 – 1 booster).</a:t>
            </a:r>
          </a:p>
          <a:p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9031"/>
          <a:stretch/>
        </p:blipFill>
        <p:spPr>
          <a:xfrm>
            <a:off x="4497334" y="3264076"/>
            <a:ext cx="3197332" cy="2088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3"/>
          <a:stretch/>
        </p:blipFill>
        <p:spPr>
          <a:xfrm>
            <a:off x="8202011" y="3678743"/>
            <a:ext cx="2644444" cy="125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92" y="3779437"/>
            <a:ext cx="1842490" cy="10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How will you have the vaccinations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422"/>
            <a:ext cx="10515600" cy="4652492"/>
          </a:xfrm>
        </p:spPr>
        <p:txBody>
          <a:bodyPr/>
          <a:lstStyle/>
          <a:p>
            <a:r>
              <a:rPr lang="en-US" dirty="0" smtClean="0">
                <a:solidFill>
                  <a:srgbClr val="336699"/>
                </a:solidFill>
              </a:rPr>
              <a:t>You will have two injections at the same time – one in each upper arm, or individually, 2.5cm apart in the same arm.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336699"/>
                </a:solidFill>
              </a:rPr>
              <a:t>Nobody likes injections, but it is very quick. </a:t>
            </a:r>
          </a:p>
          <a:p>
            <a:endParaRPr lang="en-US" dirty="0">
              <a:solidFill>
                <a:srgbClr val="336699"/>
              </a:solidFill>
            </a:endParaRPr>
          </a:p>
          <a:p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768" y="154545"/>
            <a:ext cx="2280102" cy="144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724" y="3335770"/>
            <a:ext cx="3732551" cy="24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IC Powerpoint Template 2019" id="{29541043-F919-401E-AC79-92BAE7F49AFB}" vid="{FD44AB04-ADED-4718-BCE6-A313ECFD32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NCIC Powerpoint Template 2019</Template>
  <TotalTime>810</TotalTime>
  <Words>623</Words>
  <Application>Microsoft Office PowerPoint</Application>
  <PresentationFormat>Widescreen</PresentationFormat>
  <Paragraphs>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Trebuchet MS</vt:lpstr>
      <vt:lpstr>Wingdings</vt:lpstr>
      <vt:lpstr>Office Theme</vt:lpstr>
      <vt:lpstr>PowerPoint Presentation</vt:lpstr>
      <vt:lpstr>Year 9 Injections</vt:lpstr>
      <vt:lpstr>The vaccinations</vt:lpstr>
      <vt:lpstr>What is Diphtheria, Tetanus and Polio</vt:lpstr>
      <vt:lpstr>Diphtheria, Tetanus and Polio vaccination</vt:lpstr>
      <vt:lpstr>What is Meningococcal ACWY</vt:lpstr>
      <vt:lpstr>Meningitis and Septicaemia</vt:lpstr>
      <vt:lpstr>Who can have the vaccination</vt:lpstr>
      <vt:lpstr>How will you have the vaccinations</vt:lpstr>
      <vt:lpstr>PowerPoint Presentation</vt:lpstr>
      <vt:lpstr>Consent forms</vt:lpstr>
      <vt:lpstr>On the day </vt:lpstr>
      <vt:lpstr>What do Others say ?</vt:lpstr>
      <vt:lpstr>PowerPoint Presentation</vt:lpstr>
      <vt:lpstr>Further information</vt:lpstr>
    </vt:vector>
  </TitlesOfParts>
  <Company>Cumbria Partnership NHS Foundation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 Rachel (RNN) Cumbria Partnership NHS FT</dc:creator>
  <cp:lastModifiedBy>Nelson Julia C (RNN) Cumbria Partnership NHS FT</cp:lastModifiedBy>
  <cp:revision>64</cp:revision>
  <cp:lastPrinted>2020-06-23T14:53:35Z</cp:lastPrinted>
  <dcterms:created xsi:type="dcterms:W3CDTF">2019-09-24T13:58:08Z</dcterms:created>
  <dcterms:modified xsi:type="dcterms:W3CDTF">2021-01-28T13:10:40Z</dcterms:modified>
  <cp:contentStatus/>
</cp:coreProperties>
</file>